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1" r:id="rId4"/>
    <p:sldId id="258" r:id="rId5"/>
    <p:sldId id="270" r:id="rId6"/>
    <p:sldId id="259" r:id="rId7"/>
    <p:sldId id="260" r:id="rId8"/>
    <p:sldId id="262" r:id="rId9"/>
    <p:sldId id="265" r:id="rId10"/>
    <p:sldId id="267" r:id="rId11"/>
    <p:sldId id="268" r:id="rId12"/>
    <p:sldId id="263" r:id="rId13"/>
    <p:sldId id="261" r:id="rId14"/>
    <p:sldId id="273" r:id="rId15"/>
    <p:sldId id="274" r:id="rId16"/>
    <p:sldId id="275" r:id="rId17"/>
    <p:sldId id="266" r:id="rId18"/>
    <p:sldId id="272"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39" d="100"/>
          <a:sy n="39" d="100"/>
        </p:scale>
        <p:origin x="8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69AE-F8CF-524B-983E-49FF295A9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1F90C-9F35-AE95-0EC2-89D46222C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8D444E-8EA5-0F40-74CF-AF9768DD841D}"/>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5" name="Footer Placeholder 4">
            <a:extLst>
              <a:ext uri="{FF2B5EF4-FFF2-40B4-BE49-F238E27FC236}">
                <a16:creationId xmlns:a16="http://schemas.microsoft.com/office/drawing/2014/main" id="{C3A9BB4A-63FA-6C07-EBD6-D18955039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1F50B-45C2-B568-7797-178F5949234B}"/>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39301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1097-0886-7B16-FAEC-23023A448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6664D-939E-CCDE-0BD6-9A28B475A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72A7C-6D01-F994-701A-04A2EF796170}"/>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5" name="Footer Placeholder 4">
            <a:extLst>
              <a:ext uri="{FF2B5EF4-FFF2-40B4-BE49-F238E27FC236}">
                <a16:creationId xmlns:a16="http://schemas.microsoft.com/office/drawing/2014/main" id="{00F130E0-13E2-8A8E-5FF6-E92FB1424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02D88-1270-3387-6673-9CF0CCD39DDC}"/>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15953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930C7-9782-5F00-F9BA-9EA1BF8351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12C22-256B-2E3F-0289-F513F9BB3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88B61-CA72-502F-D54E-A43D000DC370}"/>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5" name="Footer Placeholder 4">
            <a:extLst>
              <a:ext uri="{FF2B5EF4-FFF2-40B4-BE49-F238E27FC236}">
                <a16:creationId xmlns:a16="http://schemas.microsoft.com/office/drawing/2014/main" id="{55EF931F-4814-AE95-8D67-946FBB68E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7ED9D-09BD-C335-E2FF-B7E3559FAB4B}"/>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267601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2B5F-43EB-A026-BE01-DEF8AE338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3882A-839C-3713-1408-35E873B0C4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A1B10-52C5-72E6-11DF-16F0FC15D197}"/>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5" name="Footer Placeholder 4">
            <a:extLst>
              <a:ext uri="{FF2B5EF4-FFF2-40B4-BE49-F238E27FC236}">
                <a16:creationId xmlns:a16="http://schemas.microsoft.com/office/drawing/2014/main" id="{7D901BB8-018A-7DF3-AD19-BA3458C15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D1EA9-40D6-EC5E-63A0-00DC7A9DEE44}"/>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141440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5709-0F61-70E1-61CC-FC59B929F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6EDD1-5C7C-155A-BE05-B3947EB76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B97DA8-D8D2-621B-6215-06C2D108DC14}"/>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5" name="Footer Placeholder 4">
            <a:extLst>
              <a:ext uri="{FF2B5EF4-FFF2-40B4-BE49-F238E27FC236}">
                <a16:creationId xmlns:a16="http://schemas.microsoft.com/office/drawing/2014/main" id="{C622B460-CE0D-0B08-8F16-12B931CEA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47A5E-F81E-385A-34FF-FC4BB09EBC1D}"/>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10126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C2FB-7C3B-3B1E-A17B-6E52F5447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76AA3-17EF-6E20-A3AD-94E490459F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960B4B-F7E6-EFA8-FC61-E73CF7956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9D053F-A624-6531-09CF-BECB0F701FB6}"/>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6" name="Footer Placeholder 5">
            <a:extLst>
              <a:ext uri="{FF2B5EF4-FFF2-40B4-BE49-F238E27FC236}">
                <a16:creationId xmlns:a16="http://schemas.microsoft.com/office/drawing/2014/main" id="{2382043E-8DA1-4AD0-A4DB-D196AA846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4C059-02AC-B886-3CC2-89491D301DE8}"/>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246510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9AC2-8310-F2A1-94A3-0FEADDD6C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CA270F-AFD8-5414-6539-F0C3E3827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97108-8AF3-6809-BC0D-076B74D07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5792A-08FD-BF72-AB6A-85A3F1D4D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84307-7AE9-97BF-D493-7C7025B661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F14714-D81F-89FD-8677-6C52BE1B8105}"/>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8" name="Footer Placeholder 7">
            <a:extLst>
              <a:ext uri="{FF2B5EF4-FFF2-40B4-BE49-F238E27FC236}">
                <a16:creationId xmlns:a16="http://schemas.microsoft.com/office/drawing/2014/main" id="{CA0D55E9-B3F8-CB09-834F-4930B70913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F4BDE5-E652-8064-F72C-5D15ECECB5CA}"/>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30942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6077-79B3-AE3F-E003-83BC0F69FF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82A02F-B460-6CEA-19E4-B7D1BFA260B2}"/>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4" name="Footer Placeholder 3">
            <a:extLst>
              <a:ext uri="{FF2B5EF4-FFF2-40B4-BE49-F238E27FC236}">
                <a16:creationId xmlns:a16="http://schemas.microsoft.com/office/drawing/2014/main" id="{EDDF367D-C9A9-EF0D-41B2-E741D9CBA3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CBDFC0-C404-422D-56BA-BA6DC5846409}"/>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27352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72A7D-318F-117B-5463-A8AB549B1A63}"/>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3" name="Footer Placeholder 2">
            <a:extLst>
              <a:ext uri="{FF2B5EF4-FFF2-40B4-BE49-F238E27FC236}">
                <a16:creationId xmlns:a16="http://schemas.microsoft.com/office/drawing/2014/main" id="{E51C5BCD-8D87-B050-AB3F-5D780169C5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1CAFDD-0F2C-5D98-6FF8-6CD444F4020F}"/>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274163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C587-029D-9BBE-5FC0-F7A2E2BB0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E11BE1-61C1-BE19-D8FB-4DC9A572A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24A20-D32B-09D2-F01F-73EB0734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27257-7BA5-932D-BBCB-208E2607B279}"/>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6" name="Footer Placeholder 5">
            <a:extLst>
              <a:ext uri="{FF2B5EF4-FFF2-40B4-BE49-F238E27FC236}">
                <a16:creationId xmlns:a16="http://schemas.microsoft.com/office/drawing/2014/main" id="{9C4777E9-8EF4-ECE4-3E18-9FE42F0BB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4803C-6FB4-735F-DCA7-5333EAF31F6B}"/>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89716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A5E9-151B-41A8-CE7E-7007521EE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BE7EDF-A860-4CD5-2FD0-A483FB180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35F8A-B1A5-20D6-CFDA-24B9C27B3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5DB06-229D-EA86-8D42-86C1A8AC6637}"/>
              </a:ext>
            </a:extLst>
          </p:cNvPr>
          <p:cNvSpPr>
            <a:spLocks noGrp="1"/>
          </p:cNvSpPr>
          <p:nvPr>
            <p:ph type="dt" sz="half" idx="10"/>
          </p:nvPr>
        </p:nvSpPr>
        <p:spPr/>
        <p:txBody>
          <a:bodyPr/>
          <a:lstStyle/>
          <a:p>
            <a:fld id="{B854BB44-23CD-430F-93E4-1FF3BB3BC30D}" type="datetimeFigureOut">
              <a:rPr lang="en-US" smtClean="0"/>
              <a:t>11/8/2023</a:t>
            </a:fld>
            <a:endParaRPr lang="en-US"/>
          </a:p>
        </p:txBody>
      </p:sp>
      <p:sp>
        <p:nvSpPr>
          <p:cNvPr id="6" name="Footer Placeholder 5">
            <a:extLst>
              <a:ext uri="{FF2B5EF4-FFF2-40B4-BE49-F238E27FC236}">
                <a16:creationId xmlns:a16="http://schemas.microsoft.com/office/drawing/2014/main" id="{2169495B-293D-A776-AEC8-EC78945EF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EB6DE-5126-0FFE-14FB-C6B55514EEFC}"/>
              </a:ext>
            </a:extLst>
          </p:cNvPr>
          <p:cNvSpPr>
            <a:spLocks noGrp="1"/>
          </p:cNvSpPr>
          <p:nvPr>
            <p:ph type="sldNum" sz="quarter" idx="12"/>
          </p:nvPr>
        </p:nvSpPr>
        <p:spPr/>
        <p:txBody>
          <a:bodyPr/>
          <a:lstStyle/>
          <a:p>
            <a:fld id="{FE2801A3-DFB4-4869-ACFE-F2664CBC0FB0}" type="slidenum">
              <a:rPr lang="en-US" smtClean="0"/>
              <a:t>‹#›</a:t>
            </a:fld>
            <a:endParaRPr lang="en-US"/>
          </a:p>
        </p:txBody>
      </p:sp>
    </p:spTree>
    <p:extLst>
      <p:ext uri="{BB962C8B-B14F-4D97-AF65-F5344CB8AC3E}">
        <p14:creationId xmlns:p14="http://schemas.microsoft.com/office/powerpoint/2010/main" val="260392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F82D48-6694-D406-9DDF-2E0328F85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3AA3BB-89EE-5B8F-9463-2E6B36536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4559E-2499-6E8F-C31E-4909AA810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4BB44-23CD-430F-93E4-1FF3BB3BC30D}" type="datetimeFigureOut">
              <a:rPr lang="en-US" smtClean="0"/>
              <a:t>11/8/2023</a:t>
            </a:fld>
            <a:endParaRPr lang="en-US"/>
          </a:p>
        </p:txBody>
      </p:sp>
      <p:sp>
        <p:nvSpPr>
          <p:cNvPr id="5" name="Footer Placeholder 4">
            <a:extLst>
              <a:ext uri="{FF2B5EF4-FFF2-40B4-BE49-F238E27FC236}">
                <a16:creationId xmlns:a16="http://schemas.microsoft.com/office/drawing/2014/main" id="{1CAB5136-48F7-3B3A-F94F-EFD195DBA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4F5DA2-A7AB-0214-651C-4145E350B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801A3-DFB4-4869-ACFE-F2664CBC0FB0}" type="slidenum">
              <a:rPr lang="en-US" smtClean="0"/>
              <a:t>‹#›</a:t>
            </a:fld>
            <a:endParaRPr lang="en-US"/>
          </a:p>
        </p:txBody>
      </p:sp>
    </p:spTree>
    <p:extLst>
      <p:ext uri="{BB962C8B-B14F-4D97-AF65-F5344CB8AC3E}">
        <p14:creationId xmlns:p14="http://schemas.microsoft.com/office/powerpoint/2010/main" val="290837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9F4F-914D-3446-E440-04F22E344BEE}"/>
              </a:ext>
            </a:extLst>
          </p:cNvPr>
          <p:cNvSpPr>
            <a:spLocks noGrp="1"/>
          </p:cNvSpPr>
          <p:nvPr>
            <p:ph type="ctrTitle"/>
          </p:nvPr>
        </p:nvSpPr>
        <p:spPr/>
        <p:txBody>
          <a:bodyPr>
            <a:normAutofit fontScale="90000"/>
          </a:bodyPr>
          <a:lstStyle/>
          <a:p>
            <a:pPr fontAlgn="base"/>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r>
              <a:rPr lang="en-US" b="0" i="0" dirty="0">
                <a:solidFill>
                  <a:srgbClr val="000000"/>
                </a:solidFill>
                <a:effectLst/>
                <a:latin typeface="futura-lt-w01-book"/>
              </a:rPr>
              <a:t>Care Provider Partnership Agreement Program</a:t>
            </a:r>
            <a:r>
              <a:rPr lang="en-US" b="1" i="0" dirty="0">
                <a:solidFill>
                  <a:srgbClr val="000000"/>
                </a:solidFill>
                <a:effectLst/>
                <a:latin typeface="Arial" panose="020B0604020202020204" pitchFamily="34" charset="0"/>
              </a:rPr>
              <a:t> (CPPAP)</a:t>
            </a:r>
            <a:endParaRPr lang="en-US" dirty="0"/>
          </a:p>
        </p:txBody>
      </p:sp>
      <p:sp>
        <p:nvSpPr>
          <p:cNvPr id="3" name="Subtitle 2">
            <a:extLst>
              <a:ext uri="{FF2B5EF4-FFF2-40B4-BE49-F238E27FC236}">
                <a16:creationId xmlns:a16="http://schemas.microsoft.com/office/drawing/2014/main" id="{62954A13-E716-EFB7-9088-46E608748AD0}"/>
              </a:ext>
            </a:extLst>
          </p:cNvPr>
          <p:cNvSpPr>
            <a:spLocks noGrp="1"/>
          </p:cNvSpPr>
          <p:nvPr>
            <p:ph type="subTitle" idx="1"/>
          </p:nvPr>
        </p:nvSpPr>
        <p:spPr/>
        <p:txBody>
          <a:bodyPr>
            <a:normAutofit lnSpcReduction="10000"/>
          </a:bodyPr>
          <a:lstStyle/>
          <a:p>
            <a:endParaRPr lang="en-US" dirty="0"/>
          </a:p>
          <a:p>
            <a:r>
              <a:rPr lang="en-US" dirty="0"/>
              <a:t>Presented by Dr. </a:t>
            </a:r>
            <a:r>
              <a:rPr lang="en-US" dirty="0" err="1"/>
              <a:t>Ethelle</a:t>
            </a:r>
            <a:r>
              <a:rPr lang="en-US" dirty="0"/>
              <a:t> Lord</a:t>
            </a:r>
          </a:p>
          <a:p>
            <a:r>
              <a:rPr lang="en-US" b="0" i="0" dirty="0">
                <a:effectLst/>
                <a:latin typeface="avenir-lt-w01_35-light1475496"/>
              </a:rPr>
              <a:t>Founder, International Caregivers Association </a:t>
            </a:r>
          </a:p>
          <a:p>
            <a:r>
              <a:rPr lang="en-US" dirty="0">
                <a:latin typeface="avenir-lt-w01_35-light1475496"/>
              </a:rPr>
              <a:t>Creator </a:t>
            </a:r>
            <a:r>
              <a:rPr lang="en-US">
                <a:latin typeface="avenir-lt-w01_35-light1475496"/>
              </a:rPr>
              <a:t>and </a:t>
            </a:r>
            <a:r>
              <a:rPr lang="en-US" b="0" i="0">
                <a:effectLst/>
                <a:latin typeface="avenir-lt-w01_35-light1475496"/>
              </a:rPr>
              <a:t>Developer </a:t>
            </a:r>
            <a:r>
              <a:rPr lang="en-US" b="0" i="0" dirty="0">
                <a:effectLst/>
                <a:latin typeface="avenir-lt-w01_35-light1475496"/>
              </a:rPr>
              <a:t>of the CPPAP</a:t>
            </a:r>
            <a:endParaRPr lang="en-US" dirty="0"/>
          </a:p>
        </p:txBody>
      </p:sp>
      <p:pic>
        <p:nvPicPr>
          <p:cNvPr id="5" name="Picture 4">
            <a:extLst>
              <a:ext uri="{FF2B5EF4-FFF2-40B4-BE49-F238E27FC236}">
                <a16:creationId xmlns:a16="http://schemas.microsoft.com/office/drawing/2014/main" id="{7E0BC592-178B-6262-6687-B2D4AF410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89" y="1897506"/>
            <a:ext cx="2645309" cy="2716911"/>
          </a:xfrm>
          <a:prstGeom prst="rect">
            <a:avLst/>
          </a:prstGeom>
        </p:spPr>
      </p:pic>
    </p:spTree>
    <p:extLst>
      <p:ext uri="{BB962C8B-B14F-4D97-AF65-F5344CB8AC3E}">
        <p14:creationId xmlns:p14="http://schemas.microsoft.com/office/powerpoint/2010/main" val="79039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CC36FC-9992-31CC-A0AA-79855A1E4319}"/>
              </a:ext>
            </a:extLst>
          </p:cNvPr>
          <p:cNvPicPr>
            <a:picLocks noChangeAspect="1"/>
          </p:cNvPicPr>
          <p:nvPr/>
        </p:nvPicPr>
        <p:blipFill rotWithShape="1">
          <a:blip r:embed="rId2">
            <a:extLst>
              <a:ext uri="{28A0092B-C50C-407E-A947-70E740481C1C}">
                <a14:useLocalDpi xmlns:a14="http://schemas.microsoft.com/office/drawing/2010/main" val="0"/>
              </a:ext>
            </a:extLst>
          </a:blip>
          <a:srcRect l="36440" r="36216"/>
          <a:stretch/>
        </p:blipFill>
        <p:spPr>
          <a:xfrm>
            <a:off x="4167718" y="2094526"/>
            <a:ext cx="3856563" cy="2668947"/>
          </a:xfrm>
          <a:prstGeom prst="rect">
            <a:avLst/>
          </a:prstGeom>
        </p:spPr>
      </p:pic>
    </p:spTree>
    <p:extLst>
      <p:ext uri="{BB962C8B-B14F-4D97-AF65-F5344CB8AC3E}">
        <p14:creationId xmlns:p14="http://schemas.microsoft.com/office/powerpoint/2010/main" val="1471057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2282CB-0872-DAC3-70CF-2ABAB6D271DE}"/>
              </a:ext>
            </a:extLst>
          </p:cNvPr>
          <p:cNvPicPr>
            <a:picLocks noChangeAspect="1"/>
          </p:cNvPicPr>
          <p:nvPr/>
        </p:nvPicPr>
        <p:blipFill rotWithShape="1">
          <a:blip r:embed="rId2">
            <a:extLst>
              <a:ext uri="{28A0092B-C50C-407E-A947-70E740481C1C}">
                <a14:useLocalDpi xmlns:a14="http://schemas.microsoft.com/office/drawing/2010/main" val="0"/>
              </a:ext>
            </a:extLst>
          </a:blip>
          <a:srcRect l="73386"/>
          <a:stretch/>
        </p:blipFill>
        <p:spPr>
          <a:xfrm>
            <a:off x="4217771" y="1916101"/>
            <a:ext cx="3756457" cy="3025797"/>
          </a:xfrm>
          <a:prstGeom prst="rect">
            <a:avLst/>
          </a:prstGeom>
        </p:spPr>
      </p:pic>
    </p:spTree>
    <p:extLst>
      <p:ext uri="{BB962C8B-B14F-4D97-AF65-F5344CB8AC3E}">
        <p14:creationId xmlns:p14="http://schemas.microsoft.com/office/powerpoint/2010/main" val="739987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2FA6AD-61B5-4419-6C12-A2960A4C4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70" y="0"/>
            <a:ext cx="10027060" cy="6858000"/>
          </a:xfrm>
          <a:prstGeom prst="rect">
            <a:avLst/>
          </a:prstGeom>
        </p:spPr>
      </p:pic>
    </p:spTree>
    <p:extLst>
      <p:ext uri="{BB962C8B-B14F-4D97-AF65-F5344CB8AC3E}">
        <p14:creationId xmlns:p14="http://schemas.microsoft.com/office/powerpoint/2010/main" val="398981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0479A-3553-F74E-B28A-D5953FC3D63E}"/>
              </a:ext>
            </a:extLst>
          </p:cNvPr>
          <p:cNvSpPr txBox="1"/>
          <p:nvPr/>
        </p:nvSpPr>
        <p:spPr>
          <a:xfrm>
            <a:off x="3731313" y="374720"/>
            <a:ext cx="4729371" cy="707886"/>
          </a:xfrm>
          <a:prstGeom prst="rect">
            <a:avLst/>
          </a:prstGeom>
          <a:noFill/>
        </p:spPr>
        <p:txBody>
          <a:bodyPr wrap="square" rtlCol="0">
            <a:spAutoFit/>
          </a:bodyPr>
          <a:lstStyle/>
          <a:p>
            <a:r>
              <a:rPr lang="en-US" sz="4000" dirty="0"/>
              <a:t>TRAINING OVERVIEW</a:t>
            </a:r>
          </a:p>
        </p:txBody>
      </p:sp>
      <p:pic>
        <p:nvPicPr>
          <p:cNvPr id="5" name="Picture 4">
            <a:extLst>
              <a:ext uri="{FF2B5EF4-FFF2-40B4-BE49-F238E27FC236}">
                <a16:creationId xmlns:a16="http://schemas.microsoft.com/office/drawing/2014/main" id="{B563D020-717A-8B95-3019-958E2FD51622}"/>
              </a:ext>
            </a:extLst>
          </p:cNvPr>
          <p:cNvPicPr>
            <a:picLocks noChangeAspect="1"/>
          </p:cNvPicPr>
          <p:nvPr/>
        </p:nvPicPr>
        <p:blipFill rotWithShape="1">
          <a:blip r:embed="rId2">
            <a:extLst>
              <a:ext uri="{28A0092B-C50C-407E-A947-70E740481C1C}">
                <a14:useLocalDpi xmlns:a14="http://schemas.microsoft.com/office/drawing/2010/main" val="0"/>
              </a:ext>
            </a:extLst>
          </a:blip>
          <a:srcRect b="10991"/>
          <a:stretch/>
        </p:blipFill>
        <p:spPr>
          <a:xfrm>
            <a:off x="2044780" y="282097"/>
            <a:ext cx="8334462" cy="5812701"/>
          </a:xfrm>
          <a:prstGeom prst="rect">
            <a:avLst/>
          </a:prstGeom>
        </p:spPr>
      </p:pic>
      <p:sp>
        <p:nvSpPr>
          <p:cNvPr id="6" name="TextBox 5">
            <a:extLst>
              <a:ext uri="{FF2B5EF4-FFF2-40B4-BE49-F238E27FC236}">
                <a16:creationId xmlns:a16="http://schemas.microsoft.com/office/drawing/2014/main" id="{4B4F74AD-8984-74EF-797F-724B7947725F}"/>
              </a:ext>
            </a:extLst>
          </p:cNvPr>
          <p:cNvSpPr txBox="1"/>
          <p:nvPr/>
        </p:nvSpPr>
        <p:spPr>
          <a:xfrm>
            <a:off x="1812758" y="6160114"/>
            <a:ext cx="8887326" cy="646331"/>
          </a:xfrm>
          <a:prstGeom prst="rect">
            <a:avLst/>
          </a:prstGeom>
          <a:noFill/>
        </p:spPr>
        <p:txBody>
          <a:bodyPr wrap="square" rtlCol="0">
            <a:spAutoFit/>
          </a:bodyPr>
          <a:lstStyle/>
          <a:p>
            <a:pPr algn="ctr"/>
            <a:r>
              <a:rPr lang="en-US" b="0" i="0" dirty="0">
                <a:solidFill>
                  <a:srgbClr val="000000"/>
                </a:solidFill>
                <a:effectLst/>
                <a:latin typeface="futura-lt-w01-book"/>
              </a:rPr>
              <a:t>Training may include a presentation, reading material, videos, group exercises, and other training to include socially and spiritual sensitive material. </a:t>
            </a:r>
            <a:endParaRPr lang="en-US" dirty="0"/>
          </a:p>
        </p:txBody>
      </p:sp>
    </p:spTree>
    <p:extLst>
      <p:ext uri="{BB962C8B-B14F-4D97-AF65-F5344CB8AC3E}">
        <p14:creationId xmlns:p14="http://schemas.microsoft.com/office/powerpoint/2010/main" val="2877879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6C8400-3833-C08F-3C2D-E9452ED550FA}"/>
              </a:ext>
            </a:extLst>
          </p:cNvPr>
          <p:cNvPicPr>
            <a:picLocks noChangeAspect="1"/>
          </p:cNvPicPr>
          <p:nvPr/>
        </p:nvPicPr>
        <p:blipFill rotWithShape="1">
          <a:blip r:embed="rId2">
            <a:extLst>
              <a:ext uri="{28A0092B-C50C-407E-A947-70E740481C1C}">
                <a14:useLocalDpi xmlns:a14="http://schemas.microsoft.com/office/drawing/2010/main" val="0"/>
              </a:ext>
            </a:extLst>
          </a:blip>
          <a:srcRect t="10575" b="10700"/>
          <a:stretch/>
        </p:blipFill>
        <p:spPr>
          <a:xfrm>
            <a:off x="4186488" y="339661"/>
            <a:ext cx="3819023" cy="6178678"/>
          </a:xfrm>
          <a:prstGeom prst="rect">
            <a:avLst/>
          </a:prstGeom>
        </p:spPr>
      </p:pic>
    </p:spTree>
    <p:extLst>
      <p:ext uri="{BB962C8B-B14F-4D97-AF65-F5344CB8AC3E}">
        <p14:creationId xmlns:p14="http://schemas.microsoft.com/office/powerpoint/2010/main" val="54325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9CB76-D972-B3FB-F53F-D84BEC1EEEF2}"/>
              </a:ext>
            </a:extLst>
          </p:cNvPr>
          <p:cNvPicPr>
            <a:picLocks noChangeAspect="1"/>
          </p:cNvPicPr>
          <p:nvPr/>
        </p:nvPicPr>
        <p:blipFill>
          <a:blip r:embed="rId2">
            <a:extLst>
              <a:ext uri="{28A0092B-C50C-407E-A947-70E740481C1C}">
                <a14:useLocalDpi xmlns:a14="http://schemas.microsoft.com/office/drawing/2010/main" val="0"/>
              </a:ext>
            </a:extLst>
          </a:blip>
          <a:srcRect t="1596" b="1596"/>
          <a:stretch/>
        </p:blipFill>
        <p:spPr>
          <a:xfrm>
            <a:off x="4662989" y="305657"/>
            <a:ext cx="2866022" cy="6246685"/>
          </a:xfrm>
          <a:prstGeom prst="rect">
            <a:avLst/>
          </a:prstGeom>
        </p:spPr>
      </p:pic>
    </p:spTree>
    <p:extLst>
      <p:ext uri="{BB962C8B-B14F-4D97-AF65-F5344CB8AC3E}">
        <p14:creationId xmlns:p14="http://schemas.microsoft.com/office/powerpoint/2010/main" val="301897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C8F23-E07C-34D3-2276-7CF29AF7979A}"/>
              </a:ext>
            </a:extLst>
          </p:cNvPr>
          <p:cNvPicPr>
            <a:picLocks noChangeAspect="1"/>
          </p:cNvPicPr>
          <p:nvPr/>
        </p:nvPicPr>
        <p:blipFill rotWithShape="1">
          <a:blip r:embed="rId2">
            <a:extLst>
              <a:ext uri="{28A0092B-C50C-407E-A947-70E740481C1C}">
                <a14:useLocalDpi xmlns:a14="http://schemas.microsoft.com/office/drawing/2010/main" val="0"/>
              </a:ext>
            </a:extLst>
          </a:blip>
          <a:srcRect l="72692" b="5883"/>
          <a:stretch/>
        </p:blipFill>
        <p:spPr>
          <a:xfrm>
            <a:off x="4493376" y="235633"/>
            <a:ext cx="3205248" cy="6386733"/>
          </a:xfrm>
          <a:prstGeom prst="rect">
            <a:avLst/>
          </a:prstGeom>
        </p:spPr>
      </p:pic>
    </p:spTree>
    <p:extLst>
      <p:ext uri="{BB962C8B-B14F-4D97-AF65-F5344CB8AC3E}">
        <p14:creationId xmlns:p14="http://schemas.microsoft.com/office/powerpoint/2010/main" val="304646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25AFC-299F-2740-783A-84777D294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187" y="1147565"/>
            <a:ext cx="7625623" cy="5387801"/>
          </a:xfrm>
          <a:prstGeom prst="rect">
            <a:avLst/>
          </a:prstGeom>
        </p:spPr>
      </p:pic>
      <p:sp>
        <p:nvSpPr>
          <p:cNvPr id="5" name="TextBox 4">
            <a:extLst>
              <a:ext uri="{FF2B5EF4-FFF2-40B4-BE49-F238E27FC236}">
                <a16:creationId xmlns:a16="http://schemas.microsoft.com/office/drawing/2014/main" id="{1D4A495C-22E9-860C-D3E9-EA9A9FA617FE}"/>
              </a:ext>
            </a:extLst>
          </p:cNvPr>
          <p:cNvSpPr txBox="1"/>
          <p:nvPr/>
        </p:nvSpPr>
        <p:spPr>
          <a:xfrm>
            <a:off x="4579032" y="322634"/>
            <a:ext cx="3033934" cy="707886"/>
          </a:xfrm>
          <a:prstGeom prst="rect">
            <a:avLst/>
          </a:prstGeom>
          <a:noFill/>
        </p:spPr>
        <p:txBody>
          <a:bodyPr wrap="square" rtlCol="0">
            <a:spAutoFit/>
          </a:bodyPr>
          <a:lstStyle/>
          <a:p>
            <a:pPr algn="ctr"/>
            <a:r>
              <a:rPr lang="en-US" sz="4000" dirty="0"/>
              <a:t>BENEFITS</a:t>
            </a:r>
          </a:p>
        </p:txBody>
      </p:sp>
    </p:spTree>
    <p:extLst>
      <p:ext uri="{BB962C8B-B14F-4D97-AF65-F5344CB8AC3E}">
        <p14:creationId xmlns:p14="http://schemas.microsoft.com/office/powerpoint/2010/main" val="130952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5A9E6-6612-B0F7-08C6-E5A149EAA5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8737" y="137491"/>
            <a:ext cx="9874526" cy="6583017"/>
          </a:xfrm>
          <a:prstGeom prst="rect">
            <a:avLst/>
          </a:prstGeom>
        </p:spPr>
      </p:pic>
    </p:spTree>
    <p:extLst>
      <p:ext uri="{BB962C8B-B14F-4D97-AF65-F5344CB8AC3E}">
        <p14:creationId xmlns:p14="http://schemas.microsoft.com/office/powerpoint/2010/main" val="268371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11455C-73D7-A02D-01DE-48156ED8D0EE}"/>
              </a:ext>
            </a:extLst>
          </p:cNvPr>
          <p:cNvSpPr txBox="1"/>
          <p:nvPr/>
        </p:nvSpPr>
        <p:spPr>
          <a:xfrm>
            <a:off x="430695" y="1197620"/>
            <a:ext cx="11330609" cy="4462760"/>
          </a:xfrm>
          <a:prstGeom prst="rect">
            <a:avLst/>
          </a:prstGeom>
          <a:noFill/>
        </p:spPr>
        <p:txBody>
          <a:bodyPr wrap="square" rtlCol="0">
            <a:spAutoFit/>
          </a:bodyPr>
          <a:lstStyle/>
          <a:p>
            <a:pPr algn="ctr"/>
            <a:r>
              <a:rPr lang="en-US" sz="3200" dirty="0">
                <a:solidFill>
                  <a:srgbClr val="000000"/>
                </a:solidFill>
                <a:effectLst/>
                <a:latin typeface="signika"/>
              </a:rPr>
              <a:t>For additional information, a consultation appointment, </a:t>
            </a:r>
          </a:p>
          <a:p>
            <a:pPr algn="ctr"/>
            <a:r>
              <a:rPr lang="en-US" sz="3200" dirty="0">
                <a:solidFill>
                  <a:srgbClr val="000000"/>
                </a:solidFill>
                <a:effectLst/>
                <a:latin typeface="signika"/>
              </a:rPr>
              <a:t>or to request a copy of Dr. Lord’s </a:t>
            </a:r>
          </a:p>
          <a:p>
            <a:pPr algn="ctr"/>
            <a:r>
              <a:rPr lang="en-US" sz="3200" dirty="0">
                <a:solidFill>
                  <a:srgbClr val="000000"/>
                </a:solidFill>
                <a:effectLst/>
                <a:latin typeface="signika"/>
              </a:rPr>
              <a:t>White Paper on the Care Provider Partnership Agreement Program</a:t>
            </a:r>
          </a:p>
          <a:p>
            <a:pPr algn="ctr"/>
            <a:r>
              <a:rPr lang="en-US" sz="3200" dirty="0">
                <a:solidFill>
                  <a:srgbClr val="000000"/>
                </a:solidFill>
                <a:effectLst/>
                <a:latin typeface="signika"/>
              </a:rPr>
              <a:t>please text or email</a:t>
            </a:r>
          </a:p>
          <a:p>
            <a:pPr algn="ctr"/>
            <a:endParaRPr lang="en-US" sz="3200" dirty="0">
              <a:solidFill>
                <a:srgbClr val="000000"/>
              </a:solidFill>
              <a:latin typeface="signika"/>
            </a:endParaRPr>
          </a:p>
          <a:p>
            <a:pPr algn="ctr"/>
            <a:r>
              <a:rPr lang="fr-FR" sz="3200" dirty="0" err="1">
                <a:effectLst/>
              </a:rPr>
              <a:t>Text</a:t>
            </a:r>
            <a:r>
              <a:rPr lang="fr-FR" sz="3200" dirty="0">
                <a:effectLst/>
              </a:rPr>
              <a:t> or call: </a:t>
            </a:r>
            <a:r>
              <a:rPr lang="fr-FR" sz="3200" u="sng" dirty="0">
                <a:effectLst/>
              </a:rPr>
              <a:t>207-769-9447</a:t>
            </a:r>
            <a:endParaRPr lang="fr-FR" sz="3200" dirty="0">
              <a:effectLst/>
            </a:endParaRPr>
          </a:p>
          <a:p>
            <a:pPr algn="ctr"/>
            <a:endParaRPr lang="en-US" sz="3200" dirty="0">
              <a:solidFill>
                <a:srgbClr val="000000"/>
              </a:solidFill>
              <a:latin typeface="signika"/>
            </a:endParaRPr>
          </a:p>
          <a:p>
            <a:pPr algn="ctr"/>
            <a:r>
              <a:rPr lang="fr-FR" sz="3200" dirty="0">
                <a:effectLst/>
              </a:rPr>
              <a:t>email: </a:t>
            </a:r>
            <a:r>
              <a:rPr lang="fr-FR" sz="3200" u="sng" dirty="0">
                <a:effectLst/>
              </a:rPr>
              <a:t>lordethelle@gmail.com</a:t>
            </a:r>
            <a:endParaRPr lang="fr-FR" sz="3200" dirty="0">
              <a:effectLst/>
            </a:endParaRPr>
          </a:p>
          <a:p>
            <a:pPr algn="ctr"/>
            <a:endParaRPr lang="en-US" sz="2800" dirty="0"/>
          </a:p>
        </p:txBody>
      </p:sp>
    </p:spTree>
    <p:extLst>
      <p:ext uri="{BB962C8B-B14F-4D97-AF65-F5344CB8AC3E}">
        <p14:creationId xmlns:p14="http://schemas.microsoft.com/office/powerpoint/2010/main" val="383280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6EF932-1BEC-F401-00DE-C615ED029348}"/>
              </a:ext>
            </a:extLst>
          </p:cNvPr>
          <p:cNvPicPr>
            <a:picLocks noChangeAspect="1"/>
          </p:cNvPicPr>
          <p:nvPr/>
        </p:nvPicPr>
        <p:blipFill rotWithShape="1">
          <a:blip r:embed="rId2">
            <a:extLst>
              <a:ext uri="{28A0092B-C50C-407E-A947-70E740481C1C}">
                <a14:useLocalDpi xmlns:a14="http://schemas.microsoft.com/office/drawing/2010/main" val="0"/>
              </a:ext>
            </a:extLst>
          </a:blip>
          <a:srcRect t="18725" b="27430"/>
          <a:stretch/>
        </p:blipFill>
        <p:spPr>
          <a:xfrm>
            <a:off x="2625083" y="761998"/>
            <a:ext cx="6941834" cy="3737812"/>
          </a:xfrm>
          <a:prstGeom prst="rect">
            <a:avLst/>
          </a:prstGeom>
        </p:spPr>
      </p:pic>
      <p:sp>
        <p:nvSpPr>
          <p:cNvPr id="4" name="TextBox 3">
            <a:extLst>
              <a:ext uri="{FF2B5EF4-FFF2-40B4-BE49-F238E27FC236}">
                <a16:creationId xmlns:a16="http://schemas.microsoft.com/office/drawing/2014/main" id="{CD60B173-31C4-10D8-5DD3-0EC177FA29AF}"/>
              </a:ext>
            </a:extLst>
          </p:cNvPr>
          <p:cNvSpPr txBox="1"/>
          <p:nvPr/>
        </p:nvSpPr>
        <p:spPr>
          <a:xfrm>
            <a:off x="3433011" y="4499810"/>
            <a:ext cx="5935578" cy="1077218"/>
          </a:xfrm>
          <a:prstGeom prst="rect">
            <a:avLst/>
          </a:prstGeom>
          <a:noFill/>
        </p:spPr>
        <p:txBody>
          <a:bodyPr wrap="square" rtlCol="0">
            <a:spAutoFit/>
          </a:bodyPr>
          <a:lstStyle/>
          <a:p>
            <a:pPr algn="ctr"/>
            <a:r>
              <a:rPr lang="en-US" sz="3200" dirty="0">
                <a:latin typeface="Poor Richard" panose="02080502050505020702" pitchFamily="18" charset="0"/>
              </a:rPr>
              <a:t>Empowering Businesses to Provide Superior Dementia Care</a:t>
            </a:r>
          </a:p>
        </p:txBody>
      </p:sp>
    </p:spTree>
    <p:extLst>
      <p:ext uri="{BB962C8B-B14F-4D97-AF65-F5344CB8AC3E}">
        <p14:creationId xmlns:p14="http://schemas.microsoft.com/office/powerpoint/2010/main" val="106138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7CF61-21DE-2CF7-22F6-9289961822A7}"/>
              </a:ext>
            </a:extLst>
          </p:cNvPr>
          <p:cNvSpPr txBox="1"/>
          <p:nvPr/>
        </p:nvSpPr>
        <p:spPr>
          <a:xfrm>
            <a:off x="3104147" y="1727926"/>
            <a:ext cx="5983705" cy="4401205"/>
          </a:xfrm>
          <a:prstGeom prst="rect">
            <a:avLst/>
          </a:prstGeom>
          <a:noFill/>
        </p:spPr>
        <p:txBody>
          <a:bodyPr wrap="square" rtlCol="0">
            <a:spAutoFit/>
          </a:bodyPr>
          <a:lstStyle/>
          <a:p>
            <a:pPr algn="ctr"/>
            <a:r>
              <a:rPr lang="en-US" sz="2800" b="0" i="0" dirty="0">
                <a:solidFill>
                  <a:srgbClr val="222222"/>
                </a:solidFill>
                <a:effectLst/>
                <a:latin typeface="Arial" panose="020B0604020202020204" pitchFamily="34" charset="0"/>
              </a:rPr>
              <a:t>3 things never come back:</a:t>
            </a:r>
            <a:br>
              <a:rPr lang="en-US" sz="2800" b="0" i="0" dirty="0">
                <a:solidFill>
                  <a:srgbClr val="222222"/>
                </a:solidFill>
                <a:effectLst/>
                <a:latin typeface="Arial" panose="020B0604020202020204" pitchFamily="34" charset="0"/>
              </a:rPr>
            </a:br>
            <a:endParaRPr lang="en-US" sz="2800" b="0" i="0" dirty="0">
              <a:solidFill>
                <a:srgbClr val="222222"/>
              </a:solidFill>
              <a:effectLst/>
              <a:latin typeface="Arial" panose="020B0604020202020204" pitchFamily="34" charset="0"/>
            </a:endParaRPr>
          </a:p>
          <a:p>
            <a:pPr algn="ctr"/>
            <a:r>
              <a:rPr lang="en-US" sz="2800" b="0" i="0" dirty="0">
                <a:solidFill>
                  <a:srgbClr val="222222"/>
                </a:solidFill>
                <a:effectLst/>
                <a:latin typeface="Arial" panose="020B0604020202020204" pitchFamily="34" charset="0"/>
              </a:rPr>
              <a:t>TIME</a:t>
            </a:r>
          </a:p>
          <a:p>
            <a:pPr algn="ctr"/>
            <a:r>
              <a:rPr lang="en-US" sz="2800" b="0" i="0" dirty="0">
                <a:solidFill>
                  <a:srgbClr val="222222"/>
                </a:solidFill>
                <a:effectLst/>
                <a:latin typeface="Arial" panose="020B0604020202020204" pitchFamily="34" charset="0"/>
              </a:rPr>
              <a:t>WORD</a:t>
            </a:r>
          </a:p>
          <a:p>
            <a:pPr algn="ctr"/>
            <a:r>
              <a:rPr lang="en-US" sz="2800" b="0" i="0" dirty="0">
                <a:solidFill>
                  <a:srgbClr val="222222"/>
                </a:solidFill>
                <a:effectLst/>
                <a:latin typeface="Arial" panose="020B0604020202020204" pitchFamily="34" charset="0"/>
              </a:rPr>
              <a:t>OPPORTUNITY</a:t>
            </a:r>
          </a:p>
          <a:p>
            <a:pPr algn="ctr"/>
            <a:br>
              <a:rPr lang="en-US" sz="2800" b="0" i="0" dirty="0">
                <a:solidFill>
                  <a:srgbClr val="222222"/>
                </a:solidFill>
                <a:effectLst/>
                <a:latin typeface="Arial" panose="020B0604020202020204" pitchFamily="34" charset="0"/>
              </a:rPr>
            </a:br>
            <a:endParaRPr lang="en-US" sz="2800" b="0" i="0" dirty="0">
              <a:solidFill>
                <a:srgbClr val="222222"/>
              </a:solidFill>
              <a:effectLst/>
              <a:latin typeface="Arial" panose="020B0604020202020204" pitchFamily="34" charset="0"/>
            </a:endParaRPr>
          </a:p>
          <a:p>
            <a:pPr algn="ctr"/>
            <a:r>
              <a:rPr lang="en-US" sz="2800" b="0" i="0" dirty="0">
                <a:solidFill>
                  <a:srgbClr val="222222"/>
                </a:solidFill>
                <a:effectLst/>
                <a:latin typeface="Arial" panose="020B0604020202020204" pitchFamily="34" charset="0"/>
              </a:rPr>
              <a:t>Therefore do not lose time, </a:t>
            </a:r>
          </a:p>
          <a:p>
            <a:pPr algn="ctr"/>
            <a:r>
              <a:rPr lang="en-US" sz="2800" b="0" i="0" dirty="0">
                <a:solidFill>
                  <a:srgbClr val="222222"/>
                </a:solidFill>
                <a:effectLst/>
                <a:latin typeface="Arial" panose="020B0604020202020204" pitchFamily="34" charset="0"/>
              </a:rPr>
              <a:t>choose words, </a:t>
            </a:r>
          </a:p>
          <a:p>
            <a:pPr algn="ctr"/>
            <a:r>
              <a:rPr lang="en-US" sz="2800" b="0" i="0" dirty="0">
                <a:solidFill>
                  <a:srgbClr val="222222"/>
                </a:solidFill>
                <a:effectLst/>
                <a:latin typeface="Arial" panose="020B0604020202020204" pitchFamily="34" charset="0"/>
              </a:rPr>
              <a:t>and do not miss the opportunity.</a:t>
            </a:r>
          </a:p>
        </p:txBody>
      </p:sp>
      <p:sp>
        <p:nvSpPr>
          <p:cNvPr id="3" name="TextBox 2">
            <a:extLst>
              <a:ext uri="{FF2B5EF4-FFF2-40B4-BE49-F238E27FC236}">
                <a16:creationId xmlns:a16="http://schemas.microsoft.com/office/drawing/2014/main" id="{47C1AE7D-2FD2-8524-C8BD-6E79DE502A19}"/>
              </a:ext>
            </a:extLst>
          </p:cNvPr>
          <p:cNvSpPr txBox="1"/>
          <p:nvPr/>
        </p:nvSpPr>
        <p:spPr>
          <a:xfrm>
            <a:off x="4590220" y="728869"/>
            <a:ext cx="3011558" cy="584775"/>
          </a:xfrm>
          <a:prstGeom prst="rect">
            <a:avLst/>
          </a:prstGeom>
          <a:noFill/>
        </p:spPr>
        <p:txBody>
          <a:bodyPr wrap="square" rtlCol="0">
            <a:spAutoFit/>
          </a:bodyPr>
          <a:lstStyle/>
          <a:p>
            <a:r>
              <a:rPr lang="en-US" sz="3200" dirty="0"/>
              <a:t>Chinese Proverb</a:t>
            </a:r>
          </a:p>
        </p:txBody>
      </p:sp>
    </p:spTree>
    <p:extLst>
      <p:ext uri="{BB962C8B-B14F-4D97-AF65-F5344CB8AC3E}">
        <p14:creationId xmlns:p14="http://schemas.microsoft.com/office/powerpoint/2010/main" val="163721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9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069FD-935E-7C8C-1EA2-A2D96C632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100" y="352201"/>
            <a:ext cx="4019800" cy="6153598"/>
          </a:xfrm>
          <a:prstGeom prst="rect">
            <a:avLst/>
          </a:prstGeom>
        </p:spPr>
      </p:pic>
    </p:spTree>
    <p:extLst>
      <p:ext uri="{BB962C8B-B14F-4D97-AF65-F5344CB8AC3E}">
        <p14:creationId xmlns:p14="http://schemas.microsoft.com/office/powerpoint/2010/main" val="405193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38FA2-1658-C368-7400-C5F8CA67FCAF}"/>
              </a:ext>
            </a:extLst>
          </p:cNvPr>
          <p:cNvSpPr txBox="1"/>
          <p:nvPr/>
        </p:nvSpPr>
        <p:spPr>
          <a:xfrm>
            <a:off x="1700463" y="1213008"/>
            <a:ext cx="8791074" cy="4431983"/>
          </a:xfrm>
          <a:prstGeom prst="rect">
            <a:avLst/>
          </a:prstGeom>
          <a:noFill/>
        </p:spPr>
        <p:txBody>
          <a:bodyPr wrap="square" rtlCol="0">
            <a:spAutoFit/>
          </a:bodyPr>
          <a:lstStyle/>
          <a:p>
            <a:pPr algn="ctr"/>
            <a:r>
              <a:rPr lang="en-US" sz="2400" dirty="0">
                <a:solidFill>
                  <a:srgbClr val="000000"/>
                </a:solidFill>
                <a:effectLst/>
                <a:latin typeface="signika"/>
              </a:rPr>
              <a:t>I am a dementia management consultant and the founder of the International Caregivers Association.</a:t>
            </a:r>
            <a:endParaRPr lang="en-US" sz="2400" dirty="0">
              <a:effectLst/>
            </a:endParaRPr>
          </a:p>
          <a:p>
            <a:pPr algn="ctr"/>
            <a:endParaRPr lang="en-US" sz="2400" dirty="0">
              <a:effectLst/>
            </a:endParaRPr>
          </a:p>
          <a:p>
            <a:pPr algn="ctr"/>
            <a:r>
              <a:rPr lang="en-US" sz="2400" dirty="0">
                <a:solidFill>
                  <a:srgbClr val="000000"/>
                </a:solidFill>
                <a:effectLst/>
                <a:latin typeface="signika"/>
              </a:rPr>
              <a:t>I am the creator of the Care Provider Partnership Agreement Program for dementia care business owners. I have a consulting practice in Southern California and in Northern Maine. </a:t>
            </a:r>
          </a:p>
          <a:p>
            <a:pPr algn="ctr"/>
            <a:endParaRPr lang="en-US" sz="2400" dirty="0">
              <a:solidFill>
                <a:srgbClr val="000000"/>
              </a:solidFill>
              <a:latin typeface="signika"/>
            </a:endParaRPr>
          </a:p>
          <a:p>
            <a:pPr algn="ctr"/>
            <a:r>
              <a:rPr lang="en-US" sz="2400" dirty="0">
                <a:solidFill>
                  <a:srgbClr val="000000"/>
                </a:solidFill>
                <a:effectLst/>
                <a:latin typeface="signika"/>
              </a:rPr>
              <a:t>Through research, I have discovered the "missing" piece of the puzzle in dementia care that allows management to increase their bottom line by improved employee retention and superior dementia care delivery to their customers.</a:t>
            </a:r>
            <a:endParaRPr lang="en-US" sz="2400" dirty="0">
              <a:effectLst/>
            </a:endParaRPr>
          </a:p>
          <a:p>
            <a:endParaRPr lang="en-US" dirty="0"/>
          </a:p>
        </p:txBody>
      </p:sp>
    </p:spTree>
    <p:extLst>
      <p:ext uri="{BB962C8B-B14F-4D97-AF65-F5344CB8AC3E}">
        <p14:creationId xmlns:p14="http://schemas.microsoft.com/office/powerpoint/2010/main" val="118953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94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BAC81B-6DA6-78FB-A19E-BA28D494E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54" y="824764"/>
            <a:ext cx="11586692" cy="5208471"/>
          </a:xfrm>
          <a:prstGeom prst="rect">
            <a:avLst/>
          </a:prstGeom>
        </p:spPr>
      </p:pic>
    </p:spTree>
    <p:extLst>
      <p:ext uri="{BB962C8B-B14F-4D97-AF65-F5344CB8AC3E}">
        <p14:creationId xmlns:p14="http://schemas.microsoft.com/office/powerpoint/2010/main" val="92359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C610A4-9955-34AB-C5A6-C6DA12189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09" y="1756485"/>
            <a:ext cx="11657782" cy="3345029"/>
          </a:xfrm>
          <a:prstGeom prst="rect">
            <a:avLst/>
          </a:prstGeom>
        </p:spPr>
      </p:pic>
    </p:spTree>
    <p:extLst>
      <p:ext uri="{BB962C8B-B14F-4D97-AF65-F5344CB8AC3E}">
        <p14:creationId xmlns:p14="http://schemas.microsoft.com/office/powerpoint/2010/main" val="50086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C9AECA-16C9-24E1-AE08-59FDDB7774EC}"/>
              </a:ext>
            </a:extLst>
          </p:cNvPr>
          <p:cNvPicPr>
            <a:picLocks noChangeAspect="1"/>
          </p:cNvPicPr>
          <p:nvPr/>
        </p:nvPicPr>
        <p:blipFill rotWithShape="1">
          <a:blip r:embed="rId2">
            <a:extLst>
              <a:ext uri="{28A0092B-C50C-407E-A947-70E740481C1C}">
                <a14:useLocalDpi xmlns:a14="http://schemas.microsoft.com/office/drawing/2010/main" val="0"/>
              </a:ext>
            </a:extLst>
          </a:blip>
          <a:srcRect l="73386"/>
          <a:stretch/>
        </p:blipFill>
        <p:spPr>
          <a:xfrm>
            <a:off x="8411945" y="2710971"/>
            <a:ext cx="2769421" cy="2230747"/>
          </a:xfrm>
          <a:prstGeom prst="rect">
            <a:avLst/>
          </a:prstGeom>
        </p:spPr>
      </p:pic>
      <p:pic>
        <p:nvPicPr>
          <p:cNvPr id="6" name="Picture 5">
            <a:extLst>
              <a:ext uri="{FF2B5EF4-FFF2-40B4-BE49-F238E27FC236}">
                <a16:creationId xmlns:a16="http://schemas.microsoft.com/office/drawing/2014/main" id="{7D89A62C-3302-7FB4-94DC-C05FFC7F1891}"/>
              </a:ext>
            </a:extLst>
          </p:cNvPr>
          <p:cNvPicPr>
            <a:picLocks noChangeAspect="1"/>
          </p:cNvPicPr>
          <p:nvPr/>
        </p:nvPicPr>
        <p:blipFill rotWithShape="1">
          <a:blip r:embed="rId2">
            <a:extLst>
              <a:ext uri="{28A0092B-C50C-407E-A947-70E740481C1C}">
                <a14:useLocalDpi xmlns:a14="http://schemas.microsoft.com/office/drawing/2010/main" val="0"/>
              </a:ext>
            </a:extLst>
          </a:blip>
          <a:srcRect l="36440" r="36216"/>
          <a:stretch/>
        </p:blipFill>
        <p:spPr>
          <a:xfrm>
            <a:off x="4488716" y="2698794"/>
            <a:ext cx="3214565" cy="2224650"/>
          </a:xfrm>
          <a:prstGeom prst="rect">
            <a:avLst/>
          </a:prstGeom>
        </p:spPr>
      </p:pic>
      <p:pic>
        <p:nvPicPr>
          <p:cNvPr id="7" name="Picture 6">
            <a:extLst>
              <a:ext uri="{FF2B5EF4-FFF2-40B4-BE49-F238E27FC236}">
                <a16:creationId xmlns:a16="http://schemas.microsoft.com/office/drawing/2014/main" id="{A5F82444-C1D1-C1E0-3931-D3B886239274}"/>
              </a:ext>
            </a:extLst>
          </p:cNvPr>
          <p:cNvPicPr>
            <a:picLocks noChangeAspect="1"/>
          </p:cNvPicPr>
          <p:nvPr/>
        </p:nvPicPr>
        <p:blipFill rotWithShape="1">
          <a:blip r:embed="rId3"/>
          <a:srcRect r="73296"/>
          <a:stretch/>
        </p:blipFill>
        <p:spPr>
          <a:xfrm>
            <a:off x="1010634" y="2710971"/>
            <a:ext cx="2769421" cy="2224650"/>
          </a:xfrm>
          <a:prstGeom prst="rect">
            <a:avLst/>
          </a:prstGeom>
        </p:spPr>
      </p:pic>
      <p:sp>
        <p:nvSpPr>
          <p:cNvPr id="3" name="TextBox 2">
            <a:extLst>
              <a:ext uri="{FF2B5EF4-FFF2-40B4-BE49-F238E27FC236}">
                <a16:creationId xmlns:a16="http://schemas.microsoft.com/office/drawing/2014/main" id="{F6FF6CBA-D12E-BC4E-D4AD-BBC814C91543}"/>
              </a:ext>
            </a:extLst>
          </p:cNvPr>
          <p:cNvSpPr txBox="1"/>
          <p:nvPr/>
        </p:nvSpPr>
        <p:spPr>
          <a:xfrm>
            <a:off x="3505199" y="1152939"/>
            <a:ext cx="5181600" cy="769441"/>
          </a:xfrm>
          <a:prstGeom prst="rect">
            <a:avLst/>
          </a:prstGeom>
          <a:noFill/>
        </p:spPr>
        <p:txBody>
          <a:bodyPr wrap="square" rtlCol="0">
            <a:spAutoFit/>
          </a:bodyPr>
          <a:lstStyle/>
          <a:p>
            <a:r>
              <a:rPr lang="en-US" sz="4400"/>
              <a:t>COMMON </a:t>
            </a:r>
            <a:r>
              <a:rPr lang="en-US" sz="4400" dirty="0"/>
              <a:t>PROBLEMS</a:t>
            </a:r>
          </a:p>
        </p:txBody>
      </p:sp>
    </p:spTree>
    <p:extLst>
      <p:ext uri="{BB962C8B-B14F-4D97-AF65-F5344CB8AC3E}">
        <p14:creationId xmlns:p14="http://schemas.microsoft.com/office/powerpoint/2010/main" val="689513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82444-C1D1-C1E0-3931-D3B886239274}"/>
              </a:ext>
            </a:extLst>
          </p:cNvPr>
          <p:cNvPicPr>
            <a:picLocks noChangeAspect="1"/>
          </p:cNvPicPr>
          <p:nvPr/>
        </p:nvPicPr>
        <p:blipFill rotWithShape="1">
          <a:blip r:embed="rId2"/>
          <a:srcRect r="73296"/>
          <a:stretch/>
        </p:blipFill>
        <p:spPr>
          <a:xfrm>
            <a:off x="4290857" y="1978945"/>
            <a:ext cx="3610285" cy="2900109"/>
          </a:xfrm>
          <a:prstGeom prst="rect">
            <a:avLst/>
          </a:prstGeom>
        </p:spPr>
      </p:pic>
    </p:spTree>
    <p:extLst>
      <p:ext uri="{BB962C8B-B14F-4D97-AF65-F5344CB8AC3E}">
        <p14:creationId xmlns:p14="http://schemas.microsoft.com/office/powerpoint/2010/main" val="1626634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7049</TotalTime>
  <Words>218</Words>
  <Application>Microsoft Office PowerPoint</Application>
  <PresentationFormat>Widescreen</PresentationFormat>
  <Paragraphs>32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avenir-lt-w01_35-light1475496</vt:lpstr>
      <vt:lpstr>Calibri</vt:lpstr>
      <vt:lpstr>Calibri Light</vt:lpstr>
      <vt:lpstr>futura-lt-w01-book</vt:lpstr>
      <vt:lpstr>Poor Richard</vt:lpstr>
      <vt:lpstr>signika</vt:lpstr>
      <vt:lpstr>Office Theme</vt:lpstr>
      <vt:lpstr>  Care Provider Partnership Agreement Program (CPPAP)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Provider Partnership Agreement Program (CPPAP)</dc:title>
  <dc:creator>Christine Olbrich</dc:creator>
  <cp:lastModifiedBy>Christine Olbrich</cp:lastModifiedBy>
  <cp:revision>9</cp:revision>
  <dcterms:created xsi:type="dcterms:W3CDTF">2023-05-30T14:42:08Z</dcterms:created>
  <dcterms:modified xsi:type="dcterms:W3CDTF">2023-11-08T17:50:00Z</dcterms:modified>
</cp:coreProperties>
</file>